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3" r:id="rId2"/>
    <p:sldId id="269" r:id="rId3"/>
    <p:sldId id="287" r:id="rId4"/>
    <p:sldId id="283" r:id="rId5"/>
    <p:sldId id="277" r:id="rId6"/>
    <p:sldId id="278" r:id="rId7"/>
    <p:sldId id="296" r:id="rId8"/>
    <p:sldId id="291" r:id="rId9"/>
    <p:sldId id="279" r:id="rId10"/>
    <p:sldId id="292" r:id="rId11"/>
    <p:sldId id="281" r:id="rId12"/>
    <p:sldId id="282" r:id="rId13"/>
    <p:sldId id="293" r:id="rId14"/>
    <p:sldId id="294" r:id="rId15"/>
    <p:sldId id="284" r:id="rId16"/>
    <p:sldId id="285" r:id="rId17"/>
    <p:sldId id="288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86D86-7876-41E1-9840-34B7972143D5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4FCE5-30C7-414B-9069-62B734E0EC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54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6898B02-698B-4A8F-8A15-5A1876A3FA61}" type="datetimeFigureOut">
              <a:rPr lang="en-GB" smtClean="0"/>
              <a:t>12/07/2014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46657"/>
            <a:ext cx="8496944" cy="6391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67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Away with the masks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362" y="1068429"/>
            <a:ext cx="6165229" cy="2376264"/>
          </a:xfrm>
        </p:spPr>
        <p:txBody>
          <a:bodyPr>
            <a:noAutofit/>
          </a:bodyPr>
          <a:lstStyle/>
          <a:p>
            <a:pPr marL="265176" indent="0">
              <a:buNone/>
            </a:pPr>
            <a:r>
              <a:rPr lang="en-GB" sz="2600" dirty="0" smtClean="0">
                <a:latin typeface="+mj-lt"/>
              </a:rPr>
              <a:t>“We call our easy going, self protective conversations that are often full of theological platitudes “fellowship”, but seldom do they reach true fellowship…</a:t>
            </a:r>
          </a:p>
          <a:p>
            <a:pPr marL="265176" indent="0">
              <a:buNone/>
            </a:pPr>
            <a:endParaRPr lang="en-GB" sz="2600" i="1" dirty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99439"/>
            <a:ext cx="2597842" cy="3049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4308188"/>
            <a:ext cx="19543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rgbClr val="FF0000"/>
                </a:solidFill>
                <a:latin typeface="+mj-lt"/>
              </a:rPr>
              <a:t>Paul Tripp</a:t>
            </a:r>
          </a:p>
        </p:txBody>
      </p:sp>
    </p:spTree>
    <p:extLst>
      <p:ext uri="{BB962C8B-B14F-4D97-AF65-F5344CB8AC3E}">
        <p14:creationId xmlns:p14="http://schemas.microsoft.com/office/powerpoint/2010/main" val="306988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Away with the masks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362" y="1068429"/>
            <a:ext cx="6165229" cy="2376264"/>
          </a:xfrm>
        </p:spPr>
        <p:txBody>
          <a:bodyPr>
            <a:noAutofit/>
          </a:bodyPr>
          <a:lstStyle/>
          <a:p>
            <a:pPr marL="265176" indent="0">
              <a:buNone/>
            </a:pPr>
            <a:r>
              <a:rPr lang="en-GB" sz="2600" dirty="0" smtClean="0">
                <a:latin typeface="+mj-lt"/>
              </a:rPr>
              <a:t>“seldom do they reach true fellowship…</a:t>
            </a:r>
          </a:p>
          <a:p>
            <a:pPr marL="265176" indent="0">
              <a:buNone/>
            </a:pPr>
            <a:endParaRPr lang="en-GB" sz="2600" i="1" dirty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99439"/>
            <a:ext cx="2597842" cy="3049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4308188"/>
            <a:ext cx="19543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rgbClr val="FF0000"/>
                </a:solidFill>
                <a:latin typeface="+mj-lt"/>
              </a:rPr>
              <a:t>Paul Tripp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25972" y="2276872"/>
            <a:ext cx="6165229" cy="470916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76" indent="0">
              <a:buFont typeface="Wingdings 2"/>
              <a:buNone/>
            </a:pPr>
            <a:r>
              <a:rPr lang="en-GB" sz="2600" dirty="0" smtClean="0">
                <a:latin typeface="+mj-lt"/>
              </a:rPr>
              <a:t>I can’t tell you how many times, in talking to friends who have come to me for help, that I have been hit with details of difficulty and struggle far beyond anything I would have predicted. </a:t>
            </a:r>
            <a:r>
              <a:rPr lang="en-GB" sz="2600" dirty="0" err="1" smtClean="0">
                <a:latin typeface="+mj-lt"/>
              </a:rPr>
              <a:t>Privatism</a:t>
            </a:r>
            <a:r>
              <a:rPr lang="en-GB" sz="2600" dirty="0" smtClean="0">
                <a:latin typeface="+mj-lt"/>
              </a:rPr>
              <a:t> is not just the practice of the lonely unbeliever; it is rampant in the church as well.”</a:t>
            </a:r>
            <a:endParaRPr lang="en-GB" sz="26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919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Vulnerability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Seeking the best:-</a:t>
            </a:r>
          </a:p>
          <a:p>
            <a:pPr lvl="1"/>
            <a:r>
              <a:rPr lang="en-GB" sz="2600" dirty="0" smtClean="0">
                <a:latin typeface="+mj-lt"/>
              </a:rPr>
              <a:t>27v9 </a:t>
            </a:r>
            <a:r>
              <a:rPr lang="en-GB" sz="2600" i="1" dirty="0">
                <a:latin typeface="+mj-lt"/>
              </a:rPr>
              <a:t>“Perfume and incense bring joy to the heart, </a:t>
            </a:r>
            <a:r>
              <a:rPr lang="en-GB" sz="2600" i="1" dirty="0" smtClean="0">
                <a:latin typeface="+mj-lt"/>
              </a:rPr>
              <a:t>and </a:t>
            </a:r>
            <a:r>
              <a:rPr lang="en-GB" sz="2600" i="1" dirty="0">
                <a:latin typeface="+mj-lt"/>
              </a:rPr>
              <a:t>the pleasantness of a friend springs from their heartfelt advice.”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Rejecting the kindness that kills:-</a:t>
            </a:r>
          </a:p>
          <a:p>
            <a:pPr lvl="1"/>
            <a:r>
              <a:rPr lang="en-GB" sz="2600" dirty="0" smtClean="0">
                <a:latin typeface="+mj-lt"/>
              </a:rPr>
              <a:t>29v5 </a:t>
            </a:r>
            <a:r>
              <a:rPr lang="en-GB" sz="2600" i="1" dirty="0" smtClean="0">
                <a:latin typeface="+mj-lt"/>
              </a:rPr>
              <a:t>“To </a:t>
            </a:r>
            <a:r>
              <a:rPr lang="en-GB" sz="2600" i="1" dirty="0">
                <a:latin typeface="+mj-lt"/>
              </a:rPr>
              <a:t>flatter </a:t>
            </a:r>
            <a:r>
              <a:rPr lang="en-GB" sz="2600" i="1" dirty="0" smtClean="0">
                <a:latin typeface="+mj-lt"/>
              </a:rPr>
              <a:t>friends </a:t>
            </a:r>
            <a:r>
              <a:rPr lang="en-GB" sz="2600" i="1" dirty="0">
                <a:latin typeface="+mj-lt"/>
              </a:rPr>
              <a:t>is to lay a trap for their feet.” </a:t>
            </a:r>
            <a:r>
              <a:rPr lang="en-GB" sz="2600" i="1" dirty="0" smtClean="0">
                <a:latin typeface="+mj-lt"/>
              </a:rPr>
              <a:t> (XF)</a:t>
            </a:r>
          </a:p>
          <a:p>
            <a:pPr lvl="1"/>
            <a:r>
              <a:rPr lang="en-GB" sz="2600" dirty="0" smtClean="0">
                <a:latin typeface="+mj-lt"/>
              </a:rPr>
              <a:t>David/</a:t>
            </a:r>
            <a:r>
              <a:rPr lang="en-GB" sz="2600" dirty="0" err="1" smtClean="0">
                <a:latin typeface="+mj-lt"/>
              </a:rPr>
              <a:t>Adonijah</a:t>
            </a:r>
            <a:r>
              <a:rPr lang="en-GB" sz="2600" dirty="0" smtClean="0">
                <a:latin typeface="+mj-lt"/>
              </a:rPr>
              <a:t> - 1 </a:t>
            </a:r>
            <a:r>
              <a:rPr lang="en-GB" sz="2600" dirty="0">
                <a:latin typeface="+mj-lt"/>
              </a:rPr>
              <a:t>Kings 1v6 </a:t>
            </a:r>
            <a:r>
              <a:rPr lang="en-GB" sz="2600" dirty="0" smtClean="0">
                <a:latin typeface="+mj-lt"/>
              </a:rPr>
              <a:t>“</a:t>
            </a:r>
            <a:r>
              <a:rPr lang="en-GB" sz="2600" i="1" dirty="0" smtClean="0">
                <a:latin typeface="+mj-lt"/>
              </a:rPr>
              <a:t>His </a:t>
            </a:r>
            <a:r>
              <a:rPr lang="en-GB" sz="2600" i="1" dirty="0">
                <a:latin typeface="+mj-lt"/>
              </a:rPr>
              <a:t>father had never rebuked him by asking, ‘Why do you behave as you do?’</a:t>
            </a:r>
            <a:endParaRPr lang="en-GB" sz="26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8520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908720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Vulnerability</a:t>
            </a:r>
          </a:p>
          <a:p>
            <a:r>
              <a:rPr lang="en-GB" dirty="0" smtClean="0">
                <a:latin typeface="+mj-lt"/>
              </a:rPr>
              <a:t>Seeking the best:-</a:t>
            </a:r>
          </a:p>
          <a:p>
            <a:r>
              <a:rPr lang="en-GB" dirty="0" smtClean="0">
                <a:latin typeface="+mj-lt"/>
              </a:rPr>
              <a:t>Reject the kindness that kills:-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Taking the harder road:–</a:t>
            </a:r>
            <a:r>
              <a:rPr lang="en-GB" dirty="0" smtClean="0">
                <a:latin typeface="+mj-lt"/>
              </a:rPr>
              <a:t> </a:t>
            </a:r>
          </a:p>
          <a:p>
            <a:pPr lvl="1"/>
            <a:r>
              <a:rPr lang="en-GB" sz="2600" dirty="0" smtClean="0">
                <a:latin typeface="+mj-lt"/>
              </a:rPr>
              <a:t>27v6 </a:t>
            </a:r>
            <a:r>
              <a:rPr lang="en-GB" sz="2600" i="1" dirty="0" smtClean="0">
                <a:latin typeface="+mj-lt"/>
              </a:rPr>
              <a:t>“</a:t>
            </a:r>
            <a:r>
              <a:rPr lang="en-GB" sz="2600" i="1" dirty="0">
                <a:latin typeface="+mj-lt"/>
              </a:rPr>
              <a:t>Faithful </a:t>
            </a:r>
            <a:r>
              <a:rPr lang="en-GB" sz="2600" i="1" dirty="0" smtClean="0">
                <a:latin typeface="+mj-lt"/>
              </a:rPr>
              <a:t>are the </a:t>
            </a:r>
            <a:r>
              <a:rPr lang="en-GB" sz="2600" i="1" dirty="0">
                <a:latin typeface="+mj-lt"/>
              </a:rPr>
              <a:t>wounds of a </a:t>
            </a:r>
            <a:r>
              <a:rPr lang="en-GB" sz="2600" i="1" dirty="0" smtClean="0">
                <a:latin typeface="+mj-lt"/>
              </a:rPr>
              <a:t>friend, But </a:t>
            </a:r>
            <a:r>
              <a:rPr lang="en-GB" sz="2600" i="1" dirty="0">
                <a:latin typeface="+mj-lt"/>
              </a:rPr>
              <a:t>the kisses of an enemy </a:t>
            </a:r>
            <a:r>
              <a:rPr lang="en-GB" sz="2600" i="1" dirty="0" smtClean="0">
                <a:latin typeface="+mj-lt"/>
              </a:rPr>
              <a:t>are deceitful.” </a:t>
            </a:r>
            <a:endParaRPr lang="en-GB" sz="2600" i="1" dirty="0" smtClean="0">
              <a:latin typeface="+mj-lt"/>
            </a:endParaRPr>
          </a:p>
          <a:p>
            <a:pPr lvl="1"/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For </a:t>
            </a:r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the long run:-</a:t>
            </a:r>
          </a:p>
          <a:p>
            <a:pPr lvl="2"/>
            <a:r>
              <a:rPr lang="en-GB" sz="2400" dirty="0" smtClean="0">
                <a:latin typeface="+mj-lt"/>
              </a:rPr>
              <a:t>28v23 </a:t>
            </a:r>
            <a:r>
              <a:rPr lang="en-GB" sz="2400" i="1" dirty="0">
                <a:latin typeface="+mj-lt"/>
              </a:rPr>
              <a:t>“Whoever rebukes a person will in </a:t>
            </a:r>
            <a:r>
              <a:rPr lang="en-GB" sz="2400" b="1" i="1" dirty="0">
                <a:latin typeface="+mj-lt"/>
              </a:rPr>
              <a:t>the end </a:t>
            </a:r>
            <a:r>
              <a:rPr lang="en-GB" sz="2400" i="1" dirty="0">
                <a:latin typeface="+mj-lt"/>
              </a:rPr>
              <a:t>gain </a:t>
            </a:r>
            <a:r>
              <a:rPr lang="en-GB" sz="2400" i="1" dirty="0" smtClean="0">
                <a:latin typeface="+mj-lt"/>
              </a:rPr>
              <a:t>favour </a:t>
            </a:r>
            <a:r>
              <a:rPr lang="en-GB" sz="2400" i="1" dirty="0">
                <a:latin typeface="+mj-lt"/>
              </a:rPr>
              <a:t>rather than one who has a flattering tongue</a:t>
            </a:r>
            <a:r>
              <a:rPr lang="en-GB" sz="2400" i="1" dirty="0" smtClean="0">
                <a:latin typeface="+mj-lt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1703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Vulnerability</a:t>
            </a:r>
          </a:p>
          <a:p>
            <a:r>
              <a:rPr lang="en-GB" dirty="0" smtClean="0">
                <a:latin typeface="+mj-lt"/>
              </a:rPr>
              <a:t>Seeking the best:-</a:t>
            </a:r>
          </a:p>
          <a:p>
            <a:r>
              <a:rPr lang="en-GB" dirty="0" smtClean="0">
                <a:latin typeface="+mj-lt"/>
              </a:rPr>
              <a:t>Reject the kindness that kills:-</a:t>
            </a:r>
          </a:p>
          <a:p>
            <a:r>
              <a:rPr lang="en-GB" dirty="0" smtClean="0">
                <a:latin typeface="+mj-lt"/>
              </a:rPr>
              <a:t>Take the harder road:– </a:t>
            </a:r>
          </a:p>
          <a:p>
            <a:r>
              <a:rPr lang="en-GB" dirty="0" smtClean="0">
                <a:latin typeface="+mj-lt"/>
              </a:rPr>
              <a:t>27v6 </a:t>
            </a:r>
            <a:r>
              <a:rPr lang="en-GB" i="1" dirty="0" smtClean="0">
                <a:latin typeface="+mj-lt"/>
              </a:rPr>
              <a:t>“</a:t>
            </a:r>
            <a:r>
              <a:rPr lang="en-GB" i="1" dirty="0">
                <a:latin typeface="+mj-lt"/>
              </a:rPr>
              <a:t>Faithful </a:t>
            </a:r>
            <a:r>
              <a:rPr lang="en-GB" i="1" dirty="0" smtClean="0">
                <a:latin typeface="+mj-lt"/>
              </a:rPr>
              <a:t>are the </a:t>
            </a:r>
            <a:r>
              <a:rPr lang="en-GB" i="1" dirty="0">
                <a:latin typeface="+mj-lt"/>
              </a:rPr>
              <a:t>wounds of a </a:t>
            </a:r>
            <a:r>
              <a:rPr lang="en-GB" i="1" dirty="0" smtClean="0">
                <a:latin typeface="+mj-lt"/>
              </a:rPr>
              <a:t>friend”</a:t>
            </a:r>
          </a:p>
          <a:p>
            <a:r>
              <a:rPr lang="en-GB" sz="3600" dirty="0" smtClean="0">
                <a:solidFill>
                  <a:srgbClr val="FF0000"/>
                </a:solidFill>
                <a:latin typeface="+mj-lt"/>
              </a:rPr>
              <a:t>3 E’s of receiving criticism</a:t>
            </a:r>
          </a:p>
          <a:p>
            <a:pPr lvl="2"/>
            <a:r>
              <a:rPr lang="en-GB" sz="3200" dirty="0" smtClean="0">
                <a:latin typeface="+mj-lt"/>
              </a:rPr>
              <a:t>Expect it; Examine it; Endure it</a:t>
            </a:r>
          </a:p>
          <a:p>
            <a:pPr lvl="2"/>
            <a:r>
              <a:rPr lang="en-GB" sz="3200" dirty="0" smtClean="0">
                <a:latin typeface="+mj-lt"/>
              </a:rPr>
              <a:t>Not the 2 F’s – Fight or Flight</a:t>
            </a: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812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Living with the mask down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Vulnerable</a:t>
            </a:r>
          </a:p>
          <a:p>
            <a:pPr lvl="1"/>
            <a:r>
              <a:rPr lang="en-GB" dirty="0" smtClean="0">
                <a:latin typeface="+mj-lt"/>
              </a:rPr>
              <a:t>Open about our hopes and fears</a:t>
            </a:r>
          </a:p>
          <a:p>
            <a:pPr lvl="1"/>
            <a:r>
              <a:rPr lang="en-GB" dirty="0" smtClean="0">
                <a:latin typeface="+mj-lt"/>
              </a:rPr>
              <a:t>Our secrets and our temptations</a:t>
            </a:r>
          </a:p>
          <a:p>
            <a:pPr lvl="2"/>
            <a:r>
              <a:rPr lang="en-GB" dirty="0" smtClean="0">
                <a:latin typeface="+mj-lt"/>
              </a:rPr>
              <a:t>Recoil or relief?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Interested</a:t>
            </a:r>
          </a:p>
          <a:p>
            <a:pPr lvl="1"/>
            <a:r>
              <a:rPr lang="en-GB" dirty="0" smtClean="0">
                <a:latin typeface="+mj-lt"/>
              </a:rPr>
              <a:t>Patient – investing time and energy</a:t>
            </a:r>
          </a:p>
          <a:p>
            <a:pPr lvl="1"/>
            <a:r>
              <a:rPr lang="en-GB" dirty="0" smtClean="0">
                <a:latin typeface="+mj-lt"/>
              </a:rPr>
              <a:t>James 1v19 “everyone should be quick to listen and slow to speak”</a:t>
            </a:r>
          </a:p>
          <a:p>
            <a:pPr lvl="1"/>
            <a:r>
              <a:rPr lang="en-GB" dirty="0" smtClean="0">
                <a:latin typeface="+mj-lt"/>
              </a:rPr>
              <a:t>Questions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363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Living with the mask down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Trustworthy </a:t>
            </a:r>
          </a:p>
          <a:p>
            <a:pPr lvl="1"/>
            <a:r>
              <a:rPr lang="en-GB" sz="2600" dirty="0" smtClean="0">
                <a:latin typeface="+mj-lt"/>
              </a:rPr>
              <a:t>Keeping confidences</a:t>
            </a:r>
          </a:p>
          <a:p>
            <a:pPr lvl="1"/>
            <a:r>
              <a:rPr lang="en-GB" sz="2600" dirty="0" smtClean="0">
                <a:latin typeface="+mj-lt"/>
              </a:rPr>
              <a:t>16v28 </a:t>
            </a:r>
            <a:r>
              <a:rPr lang="en-GB" sz="2600" i="1" dirty="0" smtClean="0">
                <a:latin typeface="+mj-lt"/>
              </a:rPr>
              <a:t>“A perverse man stirs up dissension, and a gossip separates close friends.”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Special</a:t>
            </a:r>
          </a:p>
          <a:p>
            <a:pPr lvl="1"/>
            <a:r>
              <a:rPr lang="en-GB" sz="2600" dirty="0">
                <a:latin typeface="+mj-lt"/>
              </a:rPr>
              <a:t>20v6 </a:t>
            </a:r>
            <a:r>
              <a:rPr lang="en-GB" sz="2600" i="1" dirty="0">
                <a:latin typeface="+mj-lt"/>
              </a:rPr>
              <a:t>“Many will say they are loyal friends, but who can find one who is truly reliable?” </a:t>
            </a:r>
            <a:r>
              <a:rPr lang="en-GB" sz="2600" dirty="0" smtClean="0">
                <a:latin typeface="+mj-lt"/>
              </a:rPr>
              <a:t>NLT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4302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Words used for friend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Rea – </a:t>
            </a:r>
            <a:r>
              <a:rPr lang="en-GB" sz="3200" dirty="0" smtClean="0">
                <a:latin typeface="+mj-lt"/>
              </a:rPr>
              <a:t>other fellow/neighbour </a:t>
            </a:r>
          </a:p>
          <a:p>
            <a:pPr lvl="1"/>
            <a:r>
              <a:rPr lang="en-GB" sz="2800" dirty="0" smtClean="0">
                <a:latin typeface="+mj-lt"/>
              </a:rPr>
              <a:t>Lev 19v18 </a:t>
            </a:r>
            <a:r>
              <a:rPr lang="en-GB" sz="2800" i="1" dirty="0" smtClean="0">
                <a:latin typeface="+mj-lt"/>
              </a:rPr>
              <a:t>“You shall love your </a:t>
            </a:r>
            <a:r>
              <a:rPr lang="en-GB" sz="2800" b="1" i="1" dirty="0" smtClean="0">
                <a:solidFill>
                  <a:srgbClr val="FF0000"/>
                </a:solidFill>
                <a:latin typeface="+mj-lt"/>
              </a:rPr>
              <a:t>rea</a:t>
            </a:r>
            <a:r>
              <a:rPr lang="en-GB" sz="2800" i="1" dirty="0" smtClean="0">
                <a:latin typeface="+mj-lt"/>
              </a:rPr>
              <a:t> as yourself”</a:t>
            </a:r>
          </a:p>
          <a:p>
            <a:pPr lvl="1"/>
            <a:r>
              <a:rPr lang="en-GB" sz="2800" dirty="0" smtClean="0">
                <a:latin typeface="+mj-lt"/>
              </a:rPr>
              <a:t>Contrast to our depersonalised world</a:t>
            </a:r>
            <a:endParaRPr lang="en-GB" sz="2800" dirty="0">
              <a:latin typeface="+mj-lt"/>
            </a:endParaRPr>
          </a:p>
          <a:p>
            <a:pPr lvl="1"/>
            <a:endParaRPr lang="en-GB" i="1" dirty="0" smtClean="0">
              <a:latin typeface="+mj-lt"/>
            </a:endParaRPr>
          </a:p>
          <a:p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Allup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– </a:t>
            </a:r>
            <a:r>
              <a:rPr lang="en-GB" sz="3200" dirty="0" smtClean="0">
                <a:latin typeface="+mj-lt"/>
              </a:rPr>
              <a:t>bosom companion</a:t>
            </a:r>
          </a:p>
          <a:p>
            <a:pPr lvl="1"/>
            <a:r>
              <a:rPr lang="en-GB" sz="2800" dirty="0" smtClean="0">
                <a:latin typeface="+mj-lt"/>
              </a:rPr>
              <a:t>2v17 </a:t>
            </a:r>
            <a:r>
              <a:rPr lang="en-GB" sz="2800" i="1" dirty="0" smtClean="0">
                <a:latin typeface="+mj-lt"/>
              </a:rPr>
              <a:t>“Who has left the </a:t>
            </a:r>
            <a:r>
              <a:rPr lang="en-GB" sz="2800" b="1" i="1" dirty="0" smtClean="0">
                <a:solidFill>
                  <a:srgbClr val="FF0000"/>
                </a:solidFill>
                <a:latin typeface="+mj-lt"/>
              </a:rPr>
              <a:t>partner (</a:t>
            </a:r>
            <a:r>
              <a:rPr lang="en-GB" sz="2800" b="1" i="1" dirty="0" err="1" smtClean="0">
                <a:solidFill>
                  <a:srgbClr val="FF0000"/>
                </a:solidFill>
                <a:latin typeface="+mj-lt"/>
              </a:rPr>
              <a:t>allup</a:t>
            </a:r>
            <a:r>
              <a:rPr lang="en-GB" sz="2800" b="1" i="1" dirty="0" smtClean="0">
                <a:solidFill>
                  <a:srgbClr val="FF0000"/>
                </a:solidFill>
                <a:latin typeface="+mj-lt"/>
              </a:rPr>
              <a:t>) </a:t>
            </a:r>
            <a:r>
              <a:rPr lang="en-GB" sz="2800" i="1" dirty="0" smtClean="0">
                <a:latin typeface="+mj-lt"/>
              </a:rPr>
              <a:t>of her youth and ignored the covenant she made before God.”</a:t>
            </a:r>
          </a:p>
          <a:p>
            <a:pPr lvl="1"/>
            <a:r>
              <a:rPr lang="en-GB" sz="2800" dirty="0" smtClean="0">
                <a:latin typeface="+mj-lt"/>
              </a:rPr>
              <a:t>Strongest word for friend is associated with betrayal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635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Such a Friend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836712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err="1" smtClean="0">
                <a:latin typeface="+mj-lt"/>
              </a:rPr>
              <a:t>Deut</a:t>
            </a:r>
            <a:r>
              <a:rPr lang="en-GB" dirty="0" smtClean="0">
                <a:latin typeface="+mj-lt"/>
              </a:rPr>
              <a:t> 31v8 </a:t>
            </a:r>
            <a:r>
              <a:rPr lang="en-GB" i="1" dirty="0" smtClean="0">
                <a:latin typeface="+mj-lt"/>
              </a:rPr>
              <a:t>“The Lord himself…..he will never leave you nor forsake you.”</a:t>
            </a:r>
          </a:p>
          <a:p>
            <a:pPr marL="137160" indent="0">
              <a:buNone/>
            </a:pPr>
            <a:r>
              <a:rPr lang="en-GB" b="1" u="sng" dirty="0" smtClean="0">
                <a:latin typeface="+mj-lt"/>
              </a:rPr>
              <a:t>Communion</a:t>
            </a:r>
          </a:p>
          <a:p>
            <a:r>
              <a:rPr lang="en-GB" dirty="0" smtClean="0">
                <a:latin typeface="+mj-lt"/>
              </a:rPr>
              <a:t>John 15v12-15 </a:t>
            </a:r>
            <a:r>
              <a:rPr lang="en-GB" i="1" dirty="0" smtClean="0">
                <a:latin typeface="+mj-lt"/>
              </a:rPr>
              <a:t>“My </a:t>
            </a:r>
            <a:r>
              <a:rPr lang="en-GB" i="1" dirty="0">
                <a:latin typeface="+mj-lt"/>
              </a:rPr>
              <a:t>command is this: love each other as I have loved you. </a:t>
            </a:r>
            <a:r>
              <a:rPr lang="en-GB" i="1" dirty="0" smtClean="0">
                <a:latin typeface="+mj-lt"/>
              </a:rPr>
              <a:t> </a:t>
            </a:r>
            <a:r>
              <a:rPr lang="en-GB" i="1" dirty="0">
                <a:latin typeface="+mj-lt"/>
              </a:rPr>
              <a:t>Greater love has no one than this: to lay down one’s life for one’s friends. </a:t>
            </a:r>
            <a:r>
              <a:rPr lang="en-GB" i="1" dirty="0" smtClean="0">
                <a:latin typeface="+mj-lt"/>
              </a:rPr>
              <a:t> </a:t>
            </a:r>
            <a:r>
              <a:rPr lang="en-GB" i="1" dirty="0">
                <a:solidFill>
                  <a:srgbClr val="FF0000"/>
                </a:solidFill>
                <a:latin typeface="+mj-lt"/>
              </a:rPr>
              <a:t>You are my friends if you do what I command.</a:t>
            </a:r>
            <a:r>
              <a:rPr lang="en-GB" i="1" dirty="0">
                <a:latin typeface="+mj-lt"/>
              </a:rPr>
              <a:t> </a:t>
            </a:r>
            <a:r>
              <a:rPr lang="en-GB" i="1" dirty="0" smtClean="0">
                <a:latin typeface="+mj-lt"/>
              </a:rPr>
              <a:t> I </a:t>
            </a:r>
            <a:r>
              <a:rPr lang="en-GB" i="1" dirty="0">
                <a:latin typeface="+mj-lt"/>
              </a:rPr>
              <a:t>no longer call you servants, because a servant does not know his master’s business. </a:t>
            </a:r>
            <a:r>
              <a:rPr lang="en-GB" i="1" dirty="0" smtClean="0">
                <a:latin typeface="+mj-lt"/>
              </a:rPr>
              <a:t> Instead</a:t>
            </a:r>
            <a:r>
              <a:rPr lang="en-GB" i="1" dirty="0">
                <a:latin typeface="+mj-lt"/>
              </a:rPr>
              <a:t>, </a:t>
            </a:r>
            <a:r>
              <a:rPr lang="en-GB" i="1" dirty="0">
                <a:solidFill>
                  <a:srgbClr val="FF0000"/>
                </a:solidFill>
                <a:latin typeface="+mj-lt"/>
              </a:rPr>
              <a:t>I have called you friends</a:t>
            </a:r>
            <a:r>
              <a:rPr lang="en-GB" i="1" dirty="0">
                <a:latin typeface="+mj-lt"/>
              </a:rPr>
              <a:t>, for everything that I learned from my Father I have made known to you</a:t>
            </a:r>
            <a:r>
              <a:rPr lang="en-GB" i="1" dirty="0" smtClean="0">
                <a:latin typeface="+mj-lt"/>
              </a:rPr>
              <a:t>.”</a:t>
            </a:r>
            <a:endParaRPr lang="en-GB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9006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Friendship – the story so far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32859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20% admit to being lonely or isolated</a:t>
            </a:r>
          </a:p>
          <a:p>
            <a:r>
              <a:rPr lang="en-GB" dirty="0" smtClean="0">
                <a:latin typeface="+mj-lt"/>
              </a:rPr>
              <a:t>Modern life has led to “proximity without community</a:t>
            </a:r>
            <a:r>
              <a:rPr lang="en-GB" dirty="0">
                <a:latin typeface="+mj-lt"/>
              </a:rPr>
              <a:t>” </a:t>
            </a: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Bible on friendship</a:t>
            </a:r>
          </a:p>
          <a:p>
            <a:r>
              <a:rPr lang="en-GB" dirty="0" smtClean="0">
                <a:latin typeface="+mj-lt"/>
              </a:rPr>
              <a:t>God </a:t>
            </a:r>
            <a:r>
              <a:rPr lang="en-GB" dirty="0">
                <a:latin typeface="+mj-lt"/>
              </a:rPr>
              <a:t>is relational – </a:t>
            </a:r>
          </a:p>
          <a:p>
            <a:pPr lvl="1"/>
            <a:r>
              <a:rPr lang="en-GB" sz="2600" dirty="0">
                <a:latin typeface="+mj-lt"/>
              </a:rPr>
              <a:t>Genesis 1v26 “Then God said, Let us make man in our own image, in our </a:t>
            </a:r>
            <a:r>
              <a:rPr lang="en-GB" sz="2600" dirty="0" smtClean="0">
                <a:latin typeface="+mj-lt"/>
              </a:rPr>
              <a:t>likeness”</a:t>
            </a:r>
          </a:p>
          <a:p>
            <a:pPr lvl="1"/>
            <a:r>
              <a:rPr lang="en-GB" sz="2600" dirty="0">
                <a:latin typeface="+mj-lt"/>
              </a:rPr>
              <a:t>Isaiah 41v8 </a:t>
            </a:r>
            <a:r>
              <a:rPr lang="en-GB" sz="2600" dirty="0" smtClean="0">
                <a:latin typeface="+mj-lt"/>
              </a:rPr>
              <a:t>“Abraham </a:t>
            </a:r>
            <a:r>
              <a:rPr lang="en-GB" sz="2600" dirty="0">
                <a:latin typeface="+mj-lt"/>
              </a:rPr>
              <a:t>My friend” </a:t>
            </a:r>
            <a:endParaRPr lang="en-GB" sz="2600" dirty="0" smtClean="0">
              <a:latin typeface="+mj-lt"/>
            </a:endParaRPr>
          </a:p>
          <a:p>
            <a:r>
              <a:rPr lang="en-GB" dirty="0">
                <a:latin typeface="+mj-lt"/>
              </a:rPr>
              <a:t>Go</a:t>
            </a:r>
            <a:r>
              <a:rPr lang="en-GB" dirty="0" smtClean="0">
                <a:latin typeface="+mj-lt"/>
              </a:rPr>
              <a:t>d’s </a:t>
            </a:r>
            <a:r>
              <a:rPr lang="en-GB" dirty="0">
                <a:latin typeface="+mj-lt"/>
              </a:rPr>
              <a:t>peoples are </a:t>
            </a:r>
            <a:r>
              <a:rPr lang="en-GB" dirty="0" smtClean="0">
                <a:latin typeface="+mj-lt"/>
              </a:rPr>
              <a:t>meant to be relational</a:t>
            </a:r>
            <a:endParaRPr lang="en-GB" dirty="0">
              <a:latin typeface="+mj-lt"/>
            </a:endParaRPr>
          </a:p>
          <a:p>
            <a:pPr lvl="1"/>
            <a:r>
              <a:rPr lang="en-GB" sz="2600" dirty="0" smtClean="0">
                <a:latin typeface="+mj-lt"/>
              </a:rPr>
              <a:t>Jesus </a:t>
            </a:r>
            <a:r>
              <a:rPr lang="en-GB" sz="2600" dirty="0">
                <a:latin typeface="+mj-lt"/>
              </a:rPr>
              <a:t>and </a:t>
            </a:r>
            <a:r>
              <a:rPr lang="en-GB" sz="2600" dirty="0" smtClean="0">
                <a:latin typeface="+mj-lt"/>
              </a:rPr>
              <a:t>disciples</a:t>
            </a:r>
          </a:p>
          <a:p>
            <a:pPr lvl="2"/>
            <a:r>
              <a:rPr lang="en-GB" sz="2600" dirty="0">
                <a:latin typeface="+mj-lt"/>
              </a:rPr>
              <a:t>Eleven graduates</a:t>
            </a:r>
          </a:p>
          <a:p>
            <a:pPr lvl="1"/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20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Proverbs Context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+mj-lt"/>
              </a:rPr>
              <a:t>Theme of Proverbs/key verse – </a:t>
            </a:r>
          </a:p>
          <a:p>
            <a:pPr lvl="1"/>
            <a:r>
              <a:rPr lang="en-GB" sz="2800" dirty="0" smtClean="0">
                <a:latin typeface="+mj-lt"/>
              </a:rPr>
              <a:t>Proverbs 1v7 </a:t>
            </a:r>
            <a:r>
              <a:rPr lang="en-GB" sz="2800" i="1" dirty="0">
                <a:latin typeface="+mj-lt"/>
              </a:rPr>
              <a:t>“The fear of the Lord is the beginning of </a:t>
            </a:r>
            <a:r>
              <a:rPr lang="en-GB" sz="2800" i="1" dirty="0" smtClean="0">
                <a:latin typeface="+mj-lt"/>
              </a:rPr>
              <a:t>knowledge”</a:t>
            </a:r>
          </a:p>
          <a:p>
            <a:pPr lvl="1"/>
            <a:r>
              <a:rPr lang="en-GB" sz="2800" dirty="0" smtClean="0">
                <a:latin typeface="+mj-lt"/>
              </a:rPr>
              <a:t>God focussed pursuit of wisdom</a:t>
            </a:r>
          </a:p>
          <a:p>
            <a:pPr lvl="1"/>
            <a:r>
              <a:rPr lang="en-GB" sz="2800" dirty="0" smtClean="0">
                <a:latin typeface="+mj-lt"/>
              </a:rPr>
              <a:t>Pursuit best played as a team sport</a:t>
            </a:r>
          </a:p>
        </p:txBody>
      </p:sp>
    </p:spTree>
    <p:extLst>
      <p:ext uri="{BB962C8B-B14F-4D97-AF65-F5344CB8AC3E}">
        <p14:creationId xmlns:p14="http://schemas.microsoft.com/office/powerpoint/2010/main" val="33447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Posture of True Friends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0" y="980728"/>
            <a:ext cx="4536504" cy="5688632"/>
          </a:xfrm>
        </p:spPr>
        <p:txBody>
          <a:bodyPr>
            <a:normAutofit/>
          </a:bodyPr>
          <a:lstStyle/>
          <a:p>
            <a:pPr lvl="1"/>
            <a:r>
              <a:rPr lang="en-GB" sz="3200" dirty="0" smtClean="0">
                <a:latin typeface="+mj-lt"/>
              </a:rPr>
              <a:t>“While lovers are often seen face to face…the characteristic pose of friends is side by side or shoulder to shoulder” </a:t>
            </a:r>
          </a:p>
          <a:p>
            <a:pPr lvl="2"/>
            <a:r>
              <a:rPr lang="en-GB" sz="3000" dirty="0" smtClean="0">
                <a:latin typeface="+mj-lt"/>
              </a:rPr>
              <a:t>C.S. Lewis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3384376" cy="548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30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+mj-lt"/>
              </a:rPr>
              <a:t>Few out of the 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many:– </a:t>
            </a:r>
            <a:endParaRPr lang="en-GB" sz="3200" dirty="0">
              <a:solidFill>
                <a:srgbClr val="FF0000"/>
              </a:solidFill>
              <a:latin typeface="+mj-lt"/>
            </a:endParaRPr>
          </a:p>
          <a:p>
            <a:pPr lvl="1"/>
            <a:r>
              <a:rPr lang="en-GB" sz="2800" dirty="0" smtClean="0">
                <a:latin typeface="+mj-lt"/>
              </a:rPr>
              <a:t>Jesus – 3 out of 12</a:t>
            </a:r>
            <a:endParaRPr lang="en-GB" sz="2800" dirty="0">
              <a:latin typeface="+mj-lt"/>
            </a:endParaRPr>
          </a:p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Discerning:-</a:t>
            </a:r>
          </a:p>
          <a:p>
            <a:pPr lvl="1"/>
            <a:r>
              <a:rPr lang="en-GB" sz="2800" dirty="0" smtClean="0">
                <a:latin typeface="+mj-lt"/>
              </a:rPr>
              <a:t>12v26 </a:t>
            </a:r>
            <a:r>
              <a:rPr lang="en-GB" sz="2800" i="1" dirty="0" smtClean="0">
                <a:latin typeface="+mj-lt"/>
              </a:rPr>
              <a:t>“A righteous man is cautious in friendship, but the way of the wicked leads them astray”</a:t>
            </a:r>
          </a:p>
          <a:p>
            <a:pPr lvl="1"/>
            <a:r>
              <a:rPr lang="en-GB" sz="2800" dirty="0" smtClean="0">
                <a:latin typeface="+mj-lt"/>
              </a:rPr>
              <a:t>13v20 </a:t>
            </a:r>
            <a:r>
              <a:rPr lang="en-GB" sz="2800" i="1" dirty="0" smtClean="0">
                <a:latin typeface="+mj-lt"/>
              </a:rPr>
              <a:t>“He who walks with the wise becomes wise, but a companion of fools suffers harm.”</a:t>
            </a:r>
          </a:p>
        </p:txBody>
      </p:sp>
    </p:spTree>
    <p:extLst>
      <p:ext uri="{BB962C8B-B14F-4D97-AF65-F5344CB8AC3E}">
        <p14:creationId xmlns:p14="http://schemas.microsoft.com/office/powerpoint/2010/main" val="184262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4968552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Deliberate:-</a:t>
            </a:r>
          </a:p>
          <a:p>
            <a:pPr lvl="1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Our purpose:- </a:t>
            </a:r>
          </a:p>
          <a:p>
            <a:pPr lvl="2"/>
            <a:r>
              <a:rPr lang="en-GB" sz="2600" dirty="0" smtClean="0">
                <a:latin typeface="+mj-lt"/>
              </a:rPr>
              <a:t>To be friendly and have friends</a:t>
            </a:r>
          </a:p>
          <a:p>
            <a:pPr lvl="2"/>
            <a:r>
              <a:rPr lang="en-GB" sz="2600" dirty="0">
                <a:latin typeface="+mj-lt"/>
              </a:rPr>
              <a:t>Reflects </a:t>
            </a:r>
            <a:r>
              <a:rPr lang="en-GB" sz="2600" dirty="0" smtClean="0">
                <a:latin typeface="+mj-lt"/>
              </a:rPr>
              <a:t>God and we are made </a:t>
            </a:r>
            <a:r>
              <a:rPr lang="en-GB" sz="2600" dirty="0">
                <a:latin typeface="+mj-lt"/>
              </a:rPr>
              <a:t>in His image</a:t>
            </a:r>
          </a:p>
          <a:p>
            <a:pPr lvl="2"/>
            <a:r>
              <a:rPr lang="en-GB" sz="2600" dirty="0" smtClean="0">
                <a:latin typeface="+mj-lt"/>
              </a:rPr>
              <a:t>Imitate Paul (Rom 16v5-12)</a:t>
            </a:r>
          </a:p>
          <a:p>
            <a:pPr lvl="1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Protects us:-</a:t>
            </a:r>
          </a:p>
          <a:p>
            <a:pPr lvl="2"/>
            <a:r>
              <a:rPr lang="en-GB" sz="2800" dirty="0" smtClean="0">
                <a:latin typeface="+mj-lt"/>
              </a:rPr>
              <a:t>18v1a </a:t>
            </a:r>
            <a:r>
              <a:rPr lang="en-GB" sz="2800" i="1" dirty="0">
                <a:latin typeface="+mj-lt"/>
              </a:rPr>
              <a:t>“An unfriendly person pursues selfish </a:t>
            </a:r>
            <a:r>
              <a:rPr lang="en-GB" sz="2800" i="1" dirty="0" smtClean="0">
                <a:latin typeface="+mj-lt"/>
              </a:rPr>
              <a:t>ends”</a:t>
            </a:r>
          </a:p>
        </p:txBody>
      </p:sp>
    </p:spTree>
    <p:extLst>
      <p:ext uri="{BB962C8B-B14F-4D97-AF65-F5344CB8AC3E}">
        <p14:creationId xmlns:p14="http://schemas.microsoft.com/office/powerpoint/2010/main" val="59871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Basis of our friendships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4968552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Not based on worth  </a:t>
            </a:r>
          </a:p>
          <a:p>
            <a:pPr lvl="1"/>
            <a:r>
              <a:rPr lang="en-GB" dirty="0" smtClean="0">
                <a:latin typeface="+mj-lt"/>
              </a:rPr>
              <a:t>14v20 </a:t>
            </a:r>
            <a:r>
              <a:rPr lang="en-GB" i="1" dirty="0" smtClean="0">
                <a:latin typeface="+mj-lt"/>
              </a:rPr>
              <a:t>“The poor are shunned by even by their neighbours but the rich have many friends.”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dirty="0" smtClean="0">
                <a:latin typeface="+mj-lt"/>
              </a:rPr>
              <a:t>27v10</a:t>
            </a:r>
            <a:r>
              <a:rPr lang="en-GB" i="1" dirty="0" smtClean="0">
                <a:latin typeface="+mj-lt"/>
              </a:rPr>
              <a:t> </a:t>
            </a:r>
            <a:r>
              <a:rPr lang="en-GB" i="1" dirty="0">
                <a:latin typeface="+mj-lt"/>
              </a:rPr>
              <a:t>“Do not forsake your friend and the friend of your father,”</a:t>
            </a:r>
          </a:p>
          <a:p>
            <a:pPr lvl="1"/>
            <a:endParaRPr lang="en-GB" i="1" dirty="0" smtClean="0">
              <a:latin typeface="+mj-lt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To be more than fair weather</a:t>
            </a:r>
          </a:p>
          <a:p>
            <a:pPr lvl="1"/>
            <a:r>
              <a:rPr lang="en-GB" dirty="0" smtClean="0">
                <a:latin typeface="+mj-lt"/>
              </a:rPr>
              <a:t>17v17 </a:t>
            </a:r>
            <a:r>
              <a:rPr lang="en-GB" i="1" dirty="0" smtClean="0">
                <a:latin typeface="+mj-lt"/>
              </a:rPr>
              <a:t>“A friend loves at all times, and a brother is born for adversity” </a:t>
            </a:r>
          </a:p>
          <a:p>
            <a:pPr lvl="2"/>
            <a:r>
              <a:rPr lang="en-GB" sz="2400" dirty="0" smtClean="0">
                <a:latin typeface="+mj-lt"/>
              </a:rPr>
              <a:t>Given and Constant!</a:t>
            </a:r>
          </a:p>
        </p:txBody>
      </p:sp>
    </p:spTree>
    <p:extLst>
      <p:ext uri="{BB962C8B-B14F-4D97-AF65-F5344CB8AC3E}">
        <p14:creationId xmlns:p14="http://schemas.microsoft.com/office/powerpoint/2010/main" val="258393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>
            <a:noAutofit/>
          </a:bodyPr>
          <a:lstStyle/>
          <a:p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Deliberate</a:t>
            </a:r>
            <a:r>
              <a:rPr lang="en-GB" sz="2600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GB" sz="2600" dirty="0">
                <a:latin typeface="+mj-lt"/>
              </a:rPr>
              <a:t> Acts of kindness 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Passive</a:t>
            </a:r>
            <a:r>
              <a:rPr lang="en-GB" dirty="0" smtClean="0">
                <a:latin typeface="+mj-lt"/>
              </a:rPr>
              <a:t> 24v17 </a:t>
            </a:r>
            <a:r>
              <a:rPr lang="en-GB" i="1" dirty="0" smtClean="0">
                <a:latin typeface="+mj-lt"/>
              </a:rPr>
              <a:t>“Do not gloat when your neighbour falls, when he stumbles do not let your heart rejoice” </a:t>
            </a:r>
            <a:r>
              <a:rPr lang="en-GB" dirty="0" smtClean="0">
                <a:latin typeface="+mj-lt"/>
              </a:rPr>
              <a:t>NIV</a:t>
            </a:r>
          </a:p>
          <a:p>
            <a:pPr lvl="1"/>
            <a:r>
              <a:rPr lang="en-GB" dirty="0" smtClean="0">
                <a:latin typeface="+mj-lt"/>
              </a:rPr>
              <a:t>Or </a:t>
            </a:r>
            <a:r>
              <a:rPr lang="en-GB" i="1" dirty="0" smtClean="0">
                <a:latin typeface="+mj-lt"/>
              </a:rPr>
              <a:t>“Schadenfreude, nine </a:t>
            </a:r>
            <a:r>
              <a:rPr lang="en-GB" i="1" dirty="0" err="1" smtClean="0">
                <a:latin typeface="+mj-lt"/>
              </a:rPr>
              <a:t>danke</a:t>
            </a:r>
            <a:r>
              <a:rPr lang="en-GB" i="1" dirty="0" smtClean="0">
                <a:latin typeface="+mj-lt"/>
              </a:rPr>
              <a:t>!” </a:t>
            </a:r>
            <a:r>
              <a:rPr lang="en-GB" dirty="0" smtClean="0">
                <a:latin typeface="+mj-lt"/>
              </a:rPr>
              <a:t>ANGT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Active </a:t>
            </a:r>
            <a:r>
              <a:rPr lang="en-GB" dirty="0" smtClean="0">
                <a:latin typeface="+mj-lt"/>
              </a:rPr>
              <a:t>25v21 </a:t>
            </a:r>
            <a:r>
              <a:rPr lang="en-GB" i="1" dirty="0" smtClean="0">
                <a:latin typeface="+mj-lt"/>
              </a:rPr>
              <a:t>“If your enemy is hungry, give him food to eat”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New Testament </a:t>
            </a:r>
            <a:r>
              <a:rPr lang="en-GB" dirty="0" smtClean="0">
                <a:latin typeface="+mj-lt"/>
              </a:rPr>
              <a:t>- James </a:t>
            </a:r>
            <a:r>
              <a:rPr lang="en-GB" dirty="0">
                <a:latin typeface="+mj-lt"/>
              </a:rPr>
              <a:t>2v15-16 </a:t>
            </a:r>
            <a:r>
              <a:rPr lang="en-GB" i="1" dirty="0" smtClean="0">
                <a:latin typeface="+mj-lt"/>
              </a:rPr>
              <a:t>“Suppose </a:t>
            </a:r>
            <a:r>
              <a:rPr lang="en-GB" i="1" dirty="0">
                <a:latin typeface="+mj-lt"/>
              </a:rPr>
              <a:t>a brother or a sister is without clothes and daily food. </a:t>
            </a:r>
            <a:r>
              <a:rPr lang="en-GB" i="1" dirty="0" smtClean="0">
                <a:latin typeface="+mj-lt"/>
              </a:rPr>
              <a:t>If </a:t>
            </a:r>
            <a:r>
              <a:rPr lang="en-GB" i="1" dirty="0">
                <a:latin typeface="+mj-lt"/>
              </a:rPr>
              <a:t>one of you says to them, ‘Go in peace; keep warm and well fed,’ but does nothing about their physical needs, what good is it</a:t>
            </a:r>
            <a:r>
              <a:rPr lang="en-GB" i="1" dirty="0" smtClean="0">
                <a:latin typeface="+mj-lt"/>
              </a:rPr>
              <a:t>?”</a:t>
            </a:r>
          </a:p>
          <a:p>
            <a:pPr marL="585216" lvl="1" indent="0">
              <a:buNone/>
            </a:pPr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40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Deliberate:</a:t>
            </a:r>
            <a:r>
              <a:rPr lang="en-GB" dirty="0" smtClean="0">
                <a:latin typeface="+mj-lt"/>
              </a:rPr>
              <a:t> Acts of kindness </a:t>
            </a:r>
          </a:p>
          <a:p>
            <a:pPr lvl="1"/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Passive</a:t>
            </a:r>
            <a:r>
              <a:rPr lang="en-GB" sz="2600" dirty="0" smtClean="0">
                <a:latin typeface="+mj-lt"/>
              </a:rPr>
              <a:t> 24v17 </a:t>
            </a:r>
            <a:r>
              <a:rPr lang="en-GB" sz="2600" i="1" dirty="0" smtClean="0">
                <a:latin typeface="+mj-lt"/>
              </a:rPr>
              <a:t>“Do not gloat when your neighbour falls, when he stumbles do not let your heart rejoice”</a:t>
            </a:r>
          </a:p>
          <a:p>
            <a:pPr lvl="1"/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Active </a:t>
            </a:r>
            <a:r>
              <a:rPr lang="en-GB" sz="2600" dirty="0" smtClean="0">
                <a:latin typeface="+mj-lt"/>
              </a:rPr>
              <a:t>25v21 </a:t>
            </a:r>
            <a:r>
              <a:rPr lang="en-GB" sz="2600" i="1" dirty="0" smtClean="0">
                <a:latin typeface="+mj-lt"/>
              </a:rPr>
              <a:t>“If your enemy is hungry, give him food to eat”</a:t>
            </a:r>
          </a:p>
          <a:p>
            <a:r>
              <a:rPr lang="en-GB" sz="3200" dirty="0" smtClean="0">
                <a:latin typeface="+mj-lt"/>
              </a:rPr>
              <a:t>Acts of kindness build allegiance and affection </a:t>
            </a:r>
          </a:p>
          <a:p>
            <a:r>
              <a:rPr lang="en-GB" sz="3000" dirty="0" smtClean="0">
                <a:latin typeface="+mj-lt"/>
              </a:rPr>
              <a:t>Task or relationship?</a:t>
            </a:r>
            <a:endParaRPr lang="en-GB" sz="3000" dirty="0">
              <a:latin typeface="+mj-lt"/>
            </a:endParaRPr>
          </a:p>
          <a:p>
            <a:pPr marL="585216" lvl="1" indent="0">
              <a:buNone/>
            </a:pPr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704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5470</TotalTime>
  <Words>956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Apex</vt:lpstr>
      <vt:lpstr>PowerPoint Presentation</vt:lpstr>
      <vt:lpstr>Friendship – the story so far</vt:lpstr>
      <vt:lpstr>Proverbs Context</vt:lpstr>
      <vt:lpstr>Posture of True Friends</vt:lpstr>
      <vt:lpstr>How does it happen?</vt:lpstr>
      <vt:lpstr>How does it happen?</vt:lpstr>
      <vt:lpstr>Basis of our friendships</vt:lpstr>
      <vt:lpstr>How does it happen?</vt:lpstr>
      <vt:lpstr>How does it happen?</vt:lpstr>
      <vt:lpstr>Away with the masks</vt:lpstr>
      <vt:lpstr>Away with the masks</vt:lpstr>
      <vt:lpstr>No masks, beyond the Tripp trap</vt:lpstr>
      <vt:lpstr>No masks, beyond the Tripp trap</vt:lpstr>
      <vt:lpstr>No masks, beyond the Tripp trap</vt:lpstr>
      <vt:lpstr>Living with the mask down</vt:lpstr>
      <vt:lpstr>Living with the mask down</vt:lpstr>
      <vt:lpstr>Words used for friend</vt:lpstr>
      <vt:lpstr>Such a Friend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Friends week 2</dc:title>
  <dc:creator>User</dc:creator>
  <cp:lastModifiedBy>User</cp:lastModifiedBy>
  <cp:revision>85</cp:revision>
  <dcterms:created xsi:type="dcterms:W3CDTF">2014-06-17T08:40:06Z</dcterms:created>
  <dcterms:modified xsi:type="dcterms:W3CDTF">2014-07-12T13:28:18Z</dcterms:modified>
</cp:coreProperties>
</file>